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8" r:id="rId2"/>
    <p:sldId id="260" r:id="rId3"/>
    <p:sldId id="285" r:id="rId4"/>
    <p:sldId id="284" r:id="rId5"/>
    <p:sldId id="270" r:id="rId6"/>
    <p:sldId id="271" r:id="rId7"/>
    <p:sldId id="283" r:id="rId8"/>
    <p:sldId id="274" r:id="rId9"/>
    <p:sldId id="272" r:id="rId10"/>
    <p:sldId id="273" r:id="rId11"/>
    <p:sldId id="263" r:id="rId12"/>
    <p:sldId id="275" r:id="rId13"/>
    <p:sldId id="276" r:id="rId14"/>
    <p:sldId id="279" r:id="rId15"/>
    <p:sldId id="277" r:id="rId16"/>
    <p:sldId id="278" r:id="rId17"/>
    <p:sldId id="280" r:id="rId18"/>
    <p:sldId id="281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8EC8B0-6DE6-4883-9AFA-AD25B2E0207F}">
          <p14:sldIdLst>
            <p14:sldId id="258"/>
            <p14:sldId id="260"/>
            <p14:sldId id="285"/>
            <p14:sldId id="284"/>
            <p14:sldId id="270"/>
            <p14:sldId id="271"/>
            <p14:sldId id="283"/>
            <p14:sldId id="274"/>
            <p14:sldId id="272"/>
            <p14:sldId id="273"/>
            <p14:sldId id="263"/>
            <p14:sldId id="275"/>
            <p14:sldId id="276"/>
            <p14:sldId id="279"/>
            <p14:sldId id="277"/>
            <p14:sldId id="278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>
        <p:scale>
          <a:sx n="89" d="100"/>
          <a:sy n="89" d="100"/>
        </p:scale>
        <p:origin x="143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en-US" dirty="0"/>
            <a:t>Step 1</a:t>
          </a:r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97AFB725-9839-43BA-B026-0DD6AA03AD9C}">
      <dgm:prSet phldrT="[Text]"/>
      <dgm:spPr/>
      <dgm:t>
        <a:bodyPr/>
        <a:lstStyle/>
        <a:p>
          <a:r>
            <a:rPr lang="en-US" dirty="0"/>
            <a:t>Adding Nodes</a:t>
          </a:r>
        </a:p>
      </dgm:t>
    </dgm:pt>
    <dgm:pt modelId="{D5C26250-A06D-4B41-BC14-92648809C21F}" type="sibTrans" cxnId="{97004F90-D1DB-4A84-A8AE-504DE1F07341}">
      <dgm:prSet/>
      <dgm:spPr/>
      <dgm:t>
        <a:bodyPr/>
        <a:lstStyle/>
        <a:p>
          <a:endParaRPr lang="en-US"/>
        </a:p>
      </dgm:t>
    </dgm:pt>
    <dgm:pt modelId="{CC01022B-5039-457F-931E-79459E3C1DC4}" type="parTrans" cxnId="{97004F90-D1DB-4A84-A8AE-504DE1F07341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4B2544A-D122-4B95-A36C-B03D9E272B48}">
      <dgm:prSet phldrT="[Text]"/>
      <dgm:spPr/>
      <dgm:t>
        <a:bodyPr/>
        <a:lstStyle/>
        <a:p>
          <a:endParaRPr lang="en-US" dirty="0"/>
        </a:p>
      </dgm:t>
    </dgm:pt>
    <dgm:pt modelId="{F32DECE0-DC7F-4DCF-A10D-96A117A49197}" type="sibTrans" cxnId="{F89EA6DF-D106-435E-9337-D23286A767A6}">
      <dgm:prSet/>
      <dgm:spPr/>
      <dgm:t>
        <a:bodyPr/>
        <a:lstStyle/>
        <a:p>
          <a:endParaRPr lang="en-US"/>
        </a:p>
      </dgm:t>
    </dgm:pt>
    <dgm:pt modelId="{9EE40E78-C1B8-4A87-A668-53AD816CED24}" type="parTrans" cxnId="{F89EA6DF-D106-435E-9337-D23286A767A6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F3256203-D9D1-492A-B801-68C1A32486F0}">
      <dgm:prSet phldrT="[Text]"/>
      <dgm:spPr/>
      <dgm:t>
        <a:bodyPr/>
        <a:lstStyle/>
        <a:p>
          <a:r>
            <a:rPr lang="en-US" b="1" dirty="0">
              <a:solidFill>
                <a:srgbClr val="002060"/>
              </a:solidFill>
            </a:rPr>
            <a:t>Message Passing</a:t>
          </a:r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n-US"/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n-US"/>
        </a:p>
      </dgm:t>
    </dgm:pt>
    <dgm:pt modelId="{E5E95E82-EF79-43CA-AA86-43B0E1CBCD3F}">
      <dgm:prSet phldrT="[Text]"/>
      <dgm:spPr/>
      <dgm:t>
        <a:bodyPr/>
        <a:lstStyle/>
        <a:p>
          <a:r>
            <a:rPr lang="en-US" dirty="0"/>
            <a:t>Step 4</a:t>
          </a:r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n-US"/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n-US"/>
        </a:p>
      </dgm:t>
    </dgm:pt>
    <dgm:pt modelId="{A81358E0-3DE7-41AD-A28C-ABB22548B1F6}">
      <dgm:prSet phldrT="[Text]"/>
      <dgm:spPr/>
      <dgm:t>
        <a:bodyPr/>
        <a:lstStyle/>
        <a:p>
          <a:r>
            <a:rPr lang="en-US" b="1" dirty="0">
              <a:solidFill>
                <a:srgbClr val="002060"/>
              </a:solidFill>
            </a:rPr>
            <a:t>Defining GCN model</a:t>
          </a:r>
        </a:p>
      </dgm:t>
    </dgm:pt>
    <dgm:pt modelId="{77756FBB-BF6C-4D78-803E-BCC851F1DA03}" type="sibTrans" cxnId="{FB8541C0-3895-4553-A4C7-34B81A3C4A0B}">
      <dgm:prSet/>
      <dgm:spPr/>
      <dgm:t>
        <a:bodyPr/>
        <a:lstStyle/>
        <a:p>
          <a:endParaRPr lang="en-US"/>
        </a:p>
      </dgm:t>
    </dgm:pt>
    <dgm:pt modelId="{262E0B94-6EA9-4797-B705-959D7B185F91}" type="parTrans" cxnId="{FB8541C0-3895-4553-A4C7-34B81A3C4A0B}">
      <dgm:prSet/>
      <dgm:spPr/>
      <dgm:t>
        <a:bodyPr/>
        <a:lstStyle/>
        <a:p>
          <a:endParaRPr lang="en-US"/>
        </a:p>
      </dgm:t>
    </dgm:pt>
    <dgm:pt modelId="{B92DC537-82B0-42A1-88DA-8618A7CD717C}">
      <dgm:prSet phldrT="[Text]"/>
      <dgm:spPr/>
      <dgm:t>
        <a:bodyPr/>
        <a:lstStyle/>
        <a:p>
          <a:r>
            <a:rPr lang="en-US" dirty="0"/>
            <a:t>Train</a:t>
          </a:r>
        </a:p>
      </dgm:t>
    </dgm:pt>
    <dgm:pt modelId="{4B7E27AA-263C-4D8C-8C53-C52E26301536}" type="parTrans" cxnId="{E91037D0-F049-4883-98E7-AD0A91BE1CA8}">
      <dgm:prSet/>
      <dgm:spPr/>
      <dgm:t>
        <a:bodyPr/>
        <a:lstStyle/>
        <a:p>
          <a:endParaRPr lang="en-US"/>
        </a:p>
      </dgm:t>
    </dgm:pt>
    <dgm:pt modelId="{7576ABA2-EDBF-46D6-8460-B7B121D526BB}" type="sibTrans" cxnId="{E91037D0-F049-4883-98E7-AD0A91BE1CA8}">
      <dgm:prSet/>
      <dgm:spPr/>
      <dgm:t>
        <a:bodyPr/>
        <a:lstStyle/>
        <a:p>
          <a:endParaRPr lang="en-US"/>
        </a:p>
      </dgm:t>
    </dgm:pt>
    <dgm:pt modelId="{585D3413-4882-4AA6-8DB9-902F51FD6E83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3E2C220B-F28C-462D-A3F0-B9A4B696C532}" type="parTrans" cxnId="{D5989207-9D9A-4E99-BC54-8F991D8E7D56}">
      <dgm:prSet/>
      <dgm:spPr/>
      <dgm:t>
        <a:bodyPr/>
        <a:lstStyle/>
        <a:p>
          <a:endParaRPr lang="en-US"/>
        </a:p>
      </dgm:t>
    </dgm:pt>
    <dgm:pt modelId="{723761B1-EEE4-4505-8CE3-9F25AC5EC6C2}" type="sibTrans" cxnId="{D5989207-9D9A-4E99-BC54-8F991D8E7D56}">
      <dgm:prSet/>
      <dgm:spPr/>
      <dgm:t>
        <a:bodyPr/>
        <a:lstStyle/>
        <a:p>
          <a:endParaRPr lang="en-US"/>
        </a:p>
      </dgm:t>
    </dgm:pt>
    <dgm:pt modelId="{7D0CCDAA-B13A-4D91-A499-0130EA418B41}">
      <dgm:prSet phldrT="[Text]"/>
      <dgm:spPr/>
      <dgm:t>
        <a:bodyPr/>
        <a:lstStyle/>
        <a:p>
          <a:r>
            <a:rPr lang="en-US" dirty="0"/>
            <a:t>Visualize</a:t>
          </a:r>
        </a:p>
      </dgm:t>
    </dgm:pt>
    <dgm:pt modelId="{E01F8B59-978C-4C44-8A4A-751F7B16B175}" type="parTrans" cxnId="{130AD8D9-5D84-481E-9548-2CE945549CC2}">
      <dgm:prSet/>
      <dgm:spPr/>
      <dgm:t>
        <a:bodyPr/>
        <a:lstStyle/>
        <a:p>
          <a:endParaRPr lang="en-US"/>
        </a:p>
      </dgm:t>
    </dgm:pt>
    <dgm:pt modelId="{D897FF9B-85E5-4860-8B14-1BB995A09A14}" type="sibTrans" cxnId="{130AD8D9-5D84-481E-9548-2CE945549CC2}">
      <dgm:prSet/>
      <dgm:spPr/>
      <dgm:t>
        <a:bodyPr/>
        <a:lstStyle/>
        <a:p>
          <a:endParaRPr lang="en-US"/>
        </a:p>
      </dgm:t>
    </dgm:pt>
    <dgm:pt modelId="{02FBA707-65ED-4D70-8045-882423E5BE33}">
      <dgm:prSet phldrT="[Text]"/>
      <dgm:spPr/>
      <dgm:t>
        <a:bodyPr/>
        <a:lstStyle/>
        <a:p>
          <a:r>
            <a:rPr lang="en-US" dirty="0"/>
            <a:t>Send Message</a:t>
          </a:r>
        </a:p>
      </dgm:t>
    </dgm:pt>
    <dgm:pt modelId="{7708176D-248E-44C0-99BE-59090F89D56B}" type="parTrans" cxnId="{49B237DE-E5D9-4FAA-B5C1-11E43ABA2D0B}">
      <dgm:prSet/>
      <dgm:spPr/>
      <dgm:t>
        <a:bodyPr/>
        <a:lstStyle/>
        <a:p>
          <a:endParaRPr lang="en-US"/>
        </a:p>
      </dgm:t>
    </dgm:pt>
    <dgm:pt modelId="{DB457D55-44F8-4879-A4F4-D012DA659AB1}" type="sibTrans" cxnId="{49B237DE-E5D9-4FAA-B5C1-11E43ABA2D0B}">
      <dgm:prSet/>
      <dgm:spPr/>
      <dgm:t>
        <a:bodyPr/>
        <a:lstStyle/>
        <a:p>
          <a:endParaRPr lang="en-US"/>
        </a:p>
      </dgm:t>
    </dgm:pt>
    <dgm:pt modelId="{80CC0F20-EDB7-4B2E-988D-8D4B5656F1A4}">
      <dgm:prSet phldrT="[Text]"/>
      <dgm:spPr/>
      <dgm:t>
        <a:bodyPr/>
        <a:lstStyle/>
        <a:p>
          <a:r>
            <a:rPr lang="en-US" dirty="0"/>
            <a:t>Receive Message</a:t>
          </a:r>
        </a:p>
      </dgm:t>
    </dgm:pt>
    <dgm:pt modelId="{B963DFE5-EE36-4A17-BC0E-FBBD5996789D}" type="parTrans" cxnId="{9CB38893-C01D-4426-AC51-9665A5FFFB92}">
      <dgm:prSet/>
      <dgm:spPr/>
      <dgm:t>
        <a:bodyPr/>
        <a:lstStyle/>
        <a:p>
          <a:endParaRPr lang="en-US"/>
        </a:p>
      </dgm:t>
    </dgm:pt>
    <dgm:pt modelId="{8D8109BA-2606-4BAF-80CC-33B08B9A450D}" type="sibTrans" cxnId="{9CB38893-C01D-4426-AC51-9665A5FFFB92}">
      <dgm:prSet/>
      <dgm:spPr/>
      <dgm:t>
        <a:bodyPr/>
        <a:lstStyle/>
        <a:p>
          <a:endParaRPr lang="en-US"/>
        </a:p>
      </dgm:t>
    </dgm:pt>
    <dgm:pt modelId="{9B430C8B-B3BA-429E-B07E-DDAAC5E1F0C1}">
      <dgm:prSet phldrT="[Text]"/>
      <dgm:spPr/>
      <dgm:t>
        <a:bodyPr/>
        <a:lstStyle/>
        <a:p>
          <a:r>
            <a:rPr lang="en-US" dirty="0"/>
            <a:t>Edges Features</a:t>
          </a:r>
        </a:p>
      </dgm:t>
    </dgm:pt>
    <dgm:pt modelId="{94F08955-498F-44A1-80EB-362D3F2BB0FC}" type="parTrans" cxnId="{F2510254-5D02-4FFB-935F-F9285E875E94}">
      <dgm:prSet/>
      <dgm:spPr/>
      <dgm:t>
        <a:bodyPr/>
        <a:lstStyle/>
        <a:p>
          <a:endParaRPr lang="en-US"/>
        </a:p>
      </dgm:t>
    </dgm:pt>
    <dgm:pt modelId="{0FA99C16-5C9B-41F6-ACD1-8982914B7EF1}" type="sibTrans" cxnId="{F2510254-5D02-4FFB-935F-F9285E875E94}">
      <dgm:prSet/>
      <dgm:spPr/>
      <dgm:t>
        <a:bodyPr/>
        <a:lstStyle/>
        <a:p>
          <a:endParaRPr lang="en-US"/>
        </a:p>
      </dgm:t>
    </dgm:pt>
    <dgm:pt modelId="{A53EC97D-15EB-435C-A6A8-6A7A3D327915}">
      <dgm:prSet phldrT="[Text]"/>
      <dgm:spPr/>
      <dgm:t>
        <a:bodyPr/>
        <a:lstStyle/>
        <a:p>
          <a:r>
            <a:rPr lang="en-US" b="1" dirty="0">
              <a:solidFill>
                <a:srgbClr val="002060"/>
              </a:solidFill>
            </a:rPr>
            <a:t>Assigning Features</a:t>
          </a:r>
        </a:p>
      </dgm:t>
    </dgm:pt>
    <dgm:pt modelId="{1C494130-EFDC-4A29-A999-C22238E47E6A}" type="parTrans" cxnId="{73205FC9-2B38-4B93-A863-55D01A238F90}">
      <dgm:prSet/>
      <dgm:spPr/>
      <dgm:t>
        <a:bodyPr/>
        <a:lstStyle/>
        <a:p>
          <a:endParaRPr lang="en-US"/>
        </a:p>
      </dgm:t>
    </dgm:pt>
    <dgm:pt modelId="{8DD9778E-2D62-4840-956C-B8F1C09FCEF3}" type="sibTrans" cxnId="{73205FC9-2B38-4B93-A863-55D01A238F90}">
      <dgm:prSet/>
      <dgm:spPr/>
      <dgm:t>
        <a:bodyPr/>
        <a:lstStyle/>
        <a:p>
          <a:endParaRPr lang="en-US"/>
        </a:p>
      </dgm:t>
    </dgm:pt>
    <dgm:pt modelId="{EE6DFEAE-74FC-4390-AB0A-618EAEEFA613}">
      <dgm:prSet phldrT="[Text]"/>
      <dgm:spPr/>
      <dgm:t>
        <a:bodyPr/>
        <a:lstStyle/>
        <a:p>
          <a:r>
            <a:rPr lang="en-US" dirty="0"/>
            <a:t>Nodes Features</a:t>
          </a:r>
        </a:p>
      </dgm:t>
    </dgm:pt>
    <dgm:pt modelId="{66F34717-2AAE-420C-926A-512CED1F785E}" type="parTrans" cxnId="{3535D2E6-E11D-4845-A559-710A16CB862E}">
      <dgm:prSet/>
      <dgm:spPr/>
      <dgm:t>
        <a:bodyPr/>
        <a:lstStyle/>
        <a:p>
          <a:endParaRPr lang="en-US"/>
        </a:p>
      </dgm:t>
    </dgm:pt>
    <dgm:pt modelId="{66EAA975-1AA4-4892-8137-24C3A286BFBA}" type="sibTrans" cxnId="{3535D2E6-E11D-4845-A559-710A16CB862E}">
      <dgm:prSet/>
      <dgm:spPr/>
      <dgm:t>
        <a:bodyPr/>
        <a:lstStyle/>
        <a:p>
          <a:endParaRPr lang="en-US"/>
        </a:p>
      </dgm:t>
    </dgm:pt>
    <dgm:pt modelId="{68B42DE8-8D8E-4A98-8C01-5EEF7AF6FEAD}">
      <dgm:prSet phldrT="[Text]"/>
      <dgm:spPr/>
      <dgm:t>
        <a:bodyPr/>
        <a:lstStyle/>
        <a:p>
          <a:r>
            <a:rPr lang="en-US" dirty="0"/>
            <a:t>Adding Edges</a:t>
          </a:r>
        </a:p>
      </dgm:t>
    </dgm:pt>
    <dgm:pt modelId="{43776285-CF59-43DD-AA3E-98C972F3D763}" type="parTrans" cxnId="{B06ECF0D-45C9-4D4F-B2DD-AD501975ABAD}">
      <dgm:prSet/>
      <dgm:spPr/>
      <dgm:t>
        <a:bodyPr/>
        <a:lstStyle/>
        <a:p>
          <a:endParaRPr lang="en-US"/>
        </a:p>
      </dgm:t>
    </dgm:pt>
    <dgm:pt modelId="{454DAE3D-D468-42AC-9258-69F3B6B533EF}" type="sibTrans" cxnId="{B06ECF0D-45C9-4D4F-B2DD-AD501975ABAD}">
      <dgm:prSet/>
      <dgm:spPr/>
      <dgm:t>
        <a:bodyPr/>
        <a:lstStyle/>
        <a:p>
          <a:endParaRPr lang="en-US"/>
        </a:p>
      </dgm:t>
    </dgm:pt>
    <dgm:pt modelId="{23A0DE4A-FE92-496E-B335-3433CEFB74E9}">
      <dgm:prSet phldrT="[Text]"/>
      <dgm:spPr/>
      <dgm:t>
        <a:bodyPr/>
        <a:lstStyle/>
        <a:p>
          <a:r>
            <a:rPr lang="en-US" b="1" dirty="0">
              <a:solidFill>
                <a:srgbClr val="002060"/>
              </a:solidFill>
            </a:rPr>
            <a:t>Creating a graph in DGL</a:t>
          </a:r>
          <a:endParaRPr lang="en-US" dirty="0">
            <a:solidFill>
              <a:srgbClr val="002060"/>
            </a:solidFill>
          </a:endParaRPr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n-US"/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</dgm:pt>
    <dgm:pt modelId="{98302F07-D6A9-46A5-9807-EBF6C9F5B2DD}" type="pres">
      <dgm:prSet presAssocID="{082E8A29-955A-4C7C-A174-3E9DCD4DC89B}" presName="node" presStyleLbl="node1" presStyleIdx="0" presStyleCnt="4">
        <dgm:presLayoutVars>
          <dgm:bulletEnabled val="1"/>
        </dgm:presLayoutVars>
      </dgm:prSet>
      <dgm:spPr/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</dgm:pt>
  </dgm:ptLst>
  <dgm:cxnLst>
    <dgm:cxn modelId="{D5989207-9D9A-4E99-BC54-8F991D8E7D56}" srcId="{E5E95E82-EF79-43CA-AA86-43B0E1CBCD3F}" destId="{585D3413-4882-4AA6-8DB9-902F51FD6E83}" srcOrd="2" destOrd="0" parTransId="{3E2C220B-F28C-462D-A3F0-B9A4B696C532}" sibTransId="{723761B1-EEE4-4505-8CE3-9F25AC5EC6C2}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B06ECF0D-45C9-4D4F-B2DD-AD501975ABAD}" srcId="{082E8A29-955A-4C7C-A174-3E9DCD4DC89B}" destId="{68B42DE8-8D8E-4A98-8C01-5EEF7AF6FEAD}" srcOrd="2" destOrd="0" parTransId="{43776285-CF59-43DD-AA3E-98C972F3D763}" sibTransId="{454DAE3D-D468-42AC-9258-69F3B6B533EF}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DB390027-F3E8-46B0-A528-0C0E9CF7A181}" type="presOf" srcId="{02FBA707-65ED-4D70-8045-882423E5BE33}" destId="{25A33852-3C4B-4406-8856-3A4D6201948C}" srcOrd="0" destOrd="2" presId="urn:microsoft.com/office/officeart/2005/8/layout/hList6"/>
    <dgm:cxn modelId="{99AEFC2C-7765-41A8-870A-98E485322847}" type="presOf" srcId="{9B430C8B-B3BA-429E-B07E-DDAAC5E1F0C1}" destId="{DAD9059A-916A-4916-A2A8-B42491568DD3}" srcOrd="0" destOrd="3" presId="urn:microsoft.com/office/officeart/2005/8/layout/hList6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3AE2742D-7673-4553-BCDD-292AE3B4BC50}" type="presOf" srcId="{97AFB725-9839-43BA-B026-0DD6AA03AD9C}" destId="{98302F07-D6A9-46A5-9807-EBF6C9F5B2DD}" srcOrd="0" destOrd="2" presId="urn:microsoft.com/office/officeart/2005/8/layout/hList6"/>
    <dgm:cxn modelId="{DC53BA63-76BA-413A-ACCE-B7609C3FDC8E}" type="presOf" srcId="{A81358E0-3DE7-41AD-A28C-ABB22548B1F6}" destId="{86146B22-5360-4D1B-AC91-3378F10134EE}" srcOrd="0" destOrd="1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F2510254-5D02-4FFB-935F-F9285E875E94}" srcId="{B6E26FFC-9977-4BBC-BEC7-3D6B63754E52}" destId="{9B430C8B-B3BA-429E-B07E-DDAAC5E1F0C1}" srcOrd="2" destOrd="0" parTransId="{94F08955-498F-44A1-80EB-362D3F2BB0FC}" sibTransId="{0FA99C16-5C9B-41F6-ACD1-8982914B7EF1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BDAD6789-656D-4EEE-BC7E-CC7F9296FD4D}" type="presOf" srcId="{A53EC97D-15EB-435C-A6A8-6A7A3D327915}" destId="{DAD9059A-916A-4916-A2A8-B42491568DD3}" srcOrd="0" destOrd="1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97004F90-D1DB-4A84-A8AE-504DE1F07341}" srcId="{082E8A29-955A-4C7C-A174-3E9DCD4DC89B}" destId="{97AFB725-9839-43BA-B026-0DD6AA03AD9C}" srcOrd="1" destOrd="0" parTransId="{CC01022B-5039-457F-931E-79459E3C1DC4}" sibTransId="{D5C26250-A06D-4B41-BC14-92648809C21F}"/>
    <dgm:cxn modelId="{9CB38893-C01D-4426-AC51-9665A5FFFB92}" srcId="{6D0E5D9F-7263-4526-A227-51301233F549}" destId="{80CC0F20-EDB7-4B2E-988D-8D4B5656F1A4}" srcOrd="2" destOrd="0" parTransId="{B963DFE5-EE36-4A17-BC0E-FBBD5996789D}" sibTransId="{8D8109BA-2606-4BAF-80CC-33B08B9A450D}"/>
    <dgm:cxn modelId="{251BB0A7-93EC-4375-AE05-8C3D120834EF}" type="presOf" srcId="{B92DC537-82B0-42A1-88DA-8618A7CD717C}" destId="{86146B22-5360-4D1B-AC91-3378F10134EE}" srcOrd="0" destOrd="2" presId="urn:microsoft.com/office/officeart/2005/8/layout/hList6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6FF9FDB5-8A35-4CDF-AD4A-C4B0D477AF0F}" type="presOf" srcId="{68B42DE8-8D8E-4A98-8C01-5EEF7AF6FEAD}" destId="{98302F07-D6A9-46A5-9807-EBF6C9F5B2DD}" srcOrd="0" destOrd="3" presId="urn:microsoft.com/office/officeart/2005/8/layout/hList6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73205FC9-2B38-4B93-A863-55D01A238F90}" srcId="{B6E26FFC-9977-4BBC-BEC7-3D6B63754E52}" destId="{A53EC97D-15EB-435C-A6A8-6A7A3D327915}" srcOrd="0" destOrd="0" parTransId="{1C494130-EFDC-4A29-A999-C22238E47E6A}" sibTransId="{8DD9778E-2D62-4840-956C-B8F1C09FCEF3}"/>
    <dgm:cxn modelId="{E91037D0-F049-4883-98E7-AD0A91BE1CA8}" srcId="{E5E95E82-EF79-43CA-AA86-43B0E1CBCD3F}" destId="{B92DC537-82B0-42A1-88DA-8618A7CD717C}" srcOrd="1" destOrd="0" parTransId="{4B7E27AA-263C-4D8C-8C53-C52E26301536}" sibTransId="{7576ABA2-EDBF-46D6-8460-B7B121D526BB}"/>
    <dgm:cxn modelId="{B02B14D3-2AF8-48C4-9086-3F45C755B4BE}" type="presOf" srcId="{7D0CCDAA-B13A-4D91-A499-0130EA418B41}" destId="{86146B22-5360-4D1B-AC91-3378F10134EE}" srcOrd="0" destOrd="4" presId="urn:microsoft.com/office/officeart/2005/8/layout/hList6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130AD8D9-5D84-481E-9548-2CE945549CC2}" srcId="{E5E95E82-EF79-43CA-AA86-43B0E1CBCD3F}" destId="{7D0CCDAA-B13A-4D91-A499-0130EA418B41}" srcOrd="3" destOrd="0" parTransId="{E01F8B59-978C-4C44-8A4A-751F7B16B175}" sibTransId="{D897FF9B-85E5-4860-8B14-1BB995A09A14}"/>
    <dgm:cxn modelId="{DFF08EDD-6ECD-4F03-8CA5-3052ABC3D4B6}" type="presOf" srcId="{80CC0F20-EDB7-4B2E-988D-8D4B5656F1A4}" destId="{25A33852-3C4B-4406-8856-3A4D6201948C}" srcOrd="0" destOrd="3" presId="urn:microsoft.com/office/officeart/2005/8/layout/hList6"/>
    <dgm:cxn modelId="{3B50A2DD-8777-42C9-93E1-40A37E404C87}" type="presOf" srcId="{44B2544A-D122-4B95-A36C-B03D9E272B48}" destId="{DAD9059A-916A-4916-A2A8-B42491568DD3}" srcOrd="0" destOrd="4" presId="urn:microsoft.com/office/officeart/2005/8/layout/hList6"/>
    <dgm:cxn modelId="{49B237DE-E5D9-4FAA-B5C1-11E43ABA2D0B}" srcId="{6D0E5D9F-7263-4526-A227-51301233F549}" destId="{02FBA707-65ED-4D70-8045-882423E5BE33}" srcOrd="1" destOrd="0" parTransId="{7708176D-248E-44C0-99BE-59090F89D56B}" sibTransId="{DB457D55-44F8-4879-A4F4-D012DA659AB1}"/>
    <dgm:cxn modelId="{F89EA6DF-D106-435E-9337-D23286A767A6}" srcId="{B6E26FFC-9977-4BBC-BEC7-3D6B63754E52}" destId="{44B2544A-D122-4B95-A36C-B03D9E272B48}" srcOrd="3" destOrd="0" parTransId="{9EE40E78-C1B8-4A87-A668-53AD816CED24}" sibTransId="{F32DECE0-DC7F-4DCF-A10D-96A117A49197}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7B1EA3E6-EEA7-4CE1-8D53-0AD918991B45}" type="presOf" srcId="{585D3413-4882-4AA6-8DB9-902F51FD6E83}" destId="{86146B22-5360-4D1B-AC91-3378F10134EE}" srcOrd="0" destOrd="3" presId="urn:microsoft.com/office/officeart/2005/8/layout/hList6"/>
    <dgm:cxn modelId="{3535D2E6-E11D-4845-A559-710A16CB862E}" srcId="{B6E26FFC-9977-4BBC-BEC7-3D6B63754E52}" destId="{EE6DFEAE-74FC-4390-AB0A-618EAEEFA613}" srcOrd="1" destOrd="0" parTransId="{66F34717-2AAE-420C-926A-512CED1F785E}" sibTransId="{66EAA975-1AA4-4892-8137-24C3A286BFBA}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F7EE2BF8-5702-44F1-A01D-C135716D19D2}" type="presOf" srcId="{EE6DFEAE-74FC-4390-AB0A-618EAEEFA613}" destId="{DAD9059A-916A-4916-A2A8-B42491568DD3}" srcOrd="0" destOrd="2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851716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0" rIns="173697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Step 1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 dirty="0">
              <a:solidFill>
                <a:srgbClr val="002060"/>
              </a:solidFill>
            </a:rPr>
            <a:t>Creating a graph in DGL</a:t>
          </a:r>
          <a:endParaRPr lang="en-US" sz="2100" kern="1200" dirty="0">
            <a:solidFill>
              <a:srgbClr val="002060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Adding Nodes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Adding Edges</a:t>
          </a:r>
        </a:p>
      </dsp:txBody>
      <dsp:txXfrm rot="5400000">
        <a:off x="2322" y="797242"/>
        <a:ext cx="2278137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1597281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0" rIns="173697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Step 2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 dirty="0">
              <a:solidFill>
                <a:srgbClr val="002060"/>
              </a:solidFill>
            </a:rPr>
            <a:t>Assigning Features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Nodes Features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Edges Features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</dsp:txBody>
      <dsp:txXfrm rot="5400000">
        <a:off x="2451319" y="797242"/>
        <a:ext cx="2278137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4046280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0" rIns="173697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Step 3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 dirty="0">
              <a:solidFill>
                <a:srgbClr val="002060"/>
              </a:solidFill>
            </a:rPr>
            <a:t>Message Passing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Send Message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Receive Message</a:t>
          </a:r>
        </a:p>
      </dsp:txBody>
      <dsp:txXfrm rot="5400000">
        <a:off x="4900318" y="797242"/>
        <a:ext cx="2278137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6495278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0" rIns="173697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Step 4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 dirty="0">
              <a:solidFill>
                <a:srgbClr val="002060"/>
              </a:solidFill>
            </a:rPr>
            <a:t>Defining GCN model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Train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Test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Visualize</a:t>
          </a:r>
        </a:p>
      </dsp:txBody>
      <dsp:txXfrm rot="5400000">
        <a:off x="7349316" y="797242"/>
        <a:ext cx="2278137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4/28/2019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4/28/2019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4/28/2019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4/28/2019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4/28/2019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4/28/2019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4/28/2019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4/28/2019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4/28/2019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4/28/2019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4/28/2019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9400" y="1317171"/>
            <a:ext cx="8855861" cy="3014271"/>
          </a:xfrm>
        </p:spPr>
        <p:txBody>
          <a:bodyPr>
            <a:normAutofit/>
          </a:bodyPr>
          <a:lstStyle/>
          <a:p>
            <a:r>
              <a:rPr lang="en-AU" sz="4800" dirty="0"/>
              <a:t> Deep Learning on Graphs with</a:t>
            </a:r>
            <a:br>
              <a:rPr lang="en-US" sz="4800" dirty="0"/>
            </a:br>
            <a:r>
              <a:rPr lang="en-AU" sz="4800" dirty="0"/>
              <a:t>  Graph Convolutional Network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Csc215 – Final Project </a:t>
            </a:r>
          </a:p>
          <a:p>
            <a:r>
              <a:rPr lang="en-US" dirty="0"/>
              <a:t>By – Himanshu Chauhan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9A65F-C89C-42D6-A1FC-804DB6B1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Followed to implement GCN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B8AB7-06DE-45A5-9AB0-B9FC6963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Pytorch and tensors</a:t>
            </a:r>
          </a:p>
          <a:p>
            <a:r>
              <a:rPr lang="en-US" dirty="0"/>
              <a:t>Model implementation using pytorch</a:t>
            </a:r>
          </a:p>
          <a:p>
            <a:r>
              <a:rPr lang="en-US" dirty="0"/>
              <a:t>Graphs using DGL</a:t>
            </a:r>
          </a:p>
          <a:p>
            <a:r>
              <a:rPr lang="en-US" dirty="0"/>
              <a:t>Understand how DGL enables computation on graph from a high level.</a:t>
            </a:r>
          </a:p>
          <a:p>
            <a:r>
              <a:rPr lang="en-US" dirty="0"/>
              <a:t>Train a simple graph neural network in DGL to classify nodes in a graph.</a:t>
            </a:r>
          </a:p>
          <a:p>
            <a:r>
              <a:rPr lang="en-US" dirty="0"/>
              <a:t>GCN Implementation using pytorch and DGL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7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Graph neural network in DGL to classify nodes in a graph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>
                <a:solidFill>
                  <a:srgbClr val="FFC000"/>
                </a:solidFill>
              </a:rPr>
              <a:t>Creating and Implementing Graph from Scratch</a:t>
            </a:r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546070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E620-1084-4440-AB65-030F105DF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“Zachary’s karate club”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ECAC2-CC9A-4048-AD6D-2E0A0783D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club later divides into two communities led by the instructor (node 0) and the club president (node 33)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28859-4162-446E-AD7C-091BB0F51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724" y="2766796"/>
            <a:ext cx="5075465" cy="3772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A23099-EFA1-436D-8314-130C82F6E28B}"/>
              </a:ext>
            </a:extLst>
          </p:cNvPr>
          <p:cNvSpPr/>
          <p:nvPr/>
        </p:nvSpPr>
        <p:spPr>
          <a:xfrm>
            <a:off x="402772" y="2921169"/>
            <a:ext cx="48114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2" algn="just">
              <a:spcBef>
                <a:spcPts val="0"/>
              </a:spcBef>
              <a:spcAft>
                <a:spcPts val="0"/>
              </a:spcAft>
            </a:pPr>
            <a:endParaRPr lang="en-AU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R="0" lvl="2" algn="just">
              <a:spcBef>
                <a:spcPts val="0"/>
              </a:spcBef>
              <a:spcAft>
                <a:spcPts val="0"/>
              </a:spcAft>
            </a:pPr>
            <a:r>
              <a:rPr lang="en-AU" dirty="0">
                <a:latin typeface="Times New Roman" panose="02020603050405020304" pitchFamily="18" charset="0"/>
                <a:ea typeface="SimSun" panose="02010600030101010101" pitchFamily="2" charset="-122"/>
              </a:rPr>
              <a:t>Zachary’s Karate Club Dataset</a:t>
            </a:r>
          </a:p>
          <a:p>
            <a:pPr marR="0" lvl="2" algn="just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057400" marR="0" lvl="4" indent="-2286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AU" dirty="0">
                <a:latin typeface="Times New Roman" panose="02020603050405020304" pitchFamily="18" charset="0"/>
                <a:ea typeface="SimSun" panose="02010600030101010101" pitchFamily="2" charset="-122"/>
              </a:rPr>
              <a:t>Total nodes: 34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057400" marR="0" lvl="4" indent="-2286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AU" dirty="0">
                <a:latin typeface="Times New Roman" panose="02020603050405020304" pitchFamily="18" charset="0"/>
                <a:ea typeface="SimSun" panose="02010600030101010101" pitchFamily="2" charset="-122"/>
              </a:rPr>
              <a:t>Labelled nodes: 2 (node 0 and node 33)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057400" marR="0" lvl="4" indent="-2286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AU" dirty="0">
                <a:latin typeface="Times New Roman" panose="02020603050405020304" pitchFamily="18" charset="0"/>
                <a:ea typeface="SimSun" panose="02010600030101010101" pitchFamily="2" charset="-122"/>
              </a:rPr>
              <a:t>Input given: graph and features (one-hot encoded)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057400" marR="0" lvl="4" indent="-2286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AU" dirty="0">
                <a:latin typeface="Times New Roman" panose="02020603050405020304" pitchFamily="18" charset="0"/>
                <a:ea typeface="SimSun" panose="02010600030101010101" pitchFamily="2" charset="-122"/>
              </a:rPr>
              <a:t>Calculated loss on labelled nodes to train model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057400" marR="0" lvl="4" indent="-2286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AU" dirty="0">
                <a:latin typeface="Times New Roman" panose="02020603050405020304" pitchFamily="18" charset="0"/>
                <a:ea typeface="SimSun" panose="02010600030101010101" pitchFamily="2" charset="-122"/>
              </a:rPr>
              <a:t>Output: Predicted label for unlabelled nodes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941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DF86-7689-44AE-A0D9-45552BEC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8B2D7D-D035-48E1-BB4F-392AE0A77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692" y="2031928"/>
            <a:ext cx="5483388" cy="4553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578456-BC73-40CD-A9C6-10C61C202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029" y="2129027"/>
            <a:ext cx="6093957" cy="435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3DE14-B73A-4786-9A46-32988C0E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GCN Implementation – Cora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196E2-0BF6-4350-A2C9-0517C6C07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74170" y="2190749"/>
            <a:ext cx="5769428" cy="3986213"/>
          </a:xfrm>
        </p:spPr>
        <p:txBody>
          <a:bodyPr>
            <a:normAutofit lnSpcReduction="10000"/>
          </a:bodyPr>
          <a:lstStyle/>
          <a:p>
            <a:pPr lvl="2"/>
            <a:r>
              <a:rPr lang="en-AU" sz="2400" dirty="0"/>
              <a:t>Cora Graph Dataset</a:t>
            </a:r>
          </a:p>
          <a:p>
            <a:pPr marL="914400" lvl="2" indent="0">
              <a:buNone/>
            </a:pPr>
            <a:endParaRPr lang="en-US" sz="2400" dirty="0"/>
          </a:p>
          <a:p>
            <a:pPr lvl="4"/>
            <a:r>
              <a:rPr lang="en-AU" sz="2000" dirty="0"/>
              <a:t>Total nodes: 2708</a:t>
            </a:r>
            <a:endParaRPr lang="en-US" sz="2000" dirty="0"/>
          </a:p>
          <a:p>
            <a:pPr lvl="4"/>
            <a:r>
              <a:rPr lang="en-AU" sz="2000" dirty="0"/>
              <a:t>Labelled nodes: 140 (5% of total nodes)</a:t>
            </a:r>
            <a:endParaRPr lang="en-US" sz="2000" dirty="0"/>
          </a:p>
          <a:p>
            <a:pPr lvl="4"/>
            <a:r>
              <a:rPr lang="en-AU" sz="2000" dirty="0"/>
              <a:t>Total edges: 10556</a:t>
            </a:r>
            <a:endParaRPr lang="en-US" sz="2000" dirty="0"/>
          </a:p>
          <a:p>
            <a:pPr lvl="4"/>
            <a:r>
              <a:rPr lang="en-AU" sz="2000" dirty="0"/>
              <a:t>Total Features: 1433 features for each node</a:t>
            </a:r>
            <a:endParaRPr lang="en-US" sz="2000" dirty="0"/>
          </a:p>
          <a:p>
            <a:pPr lvl="4"/>
            <a:r>
              <a:rPr lang="en-AU" sz="2000" dirty="0"/>
              <a:t>Input given: graph and features </a:t>
            </a:r>
            <a:endParaRPr lang="en-US" sz="2000" dirty="0"/>
          </a:p>
          <a:p>
            <a:pPr lvl="4"/>
            <a:r>
              <a:rPr lang="en-AU" sz="2000" dirty="0"/>
              <a:t>Calculated loss on labelled nodes to train model</a:t>
            </a:r>
            <a:endParaRPr lang="en-US" sz="2000" dirty="0"/>
          </a:p>
          <a:p>
            <a:pPr lvl="4"/>
            <a:r>
              <a:rPr lang="en-AU" sz="2000" dirty="0"/>
              <a:t>Output: Predicted label for unlabelled nodes</a:t>
            </a:r>
            <a:endParaRPr lang="en-US" sz="20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036C4-64E5-4D4E-9386-19E5FF02E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76" y="1808209"/>
            <a:ext cx="5550353" cy="504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6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7211-ED91-41D1-AD18-34890AA8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4.2.1 Experimental Settings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784DC-C0E7-4D8A-B83C-848FA2714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2190749"/>
            <a:ext cx="10059706" cy="4471308"/>
          </a:xfrm>
        </p:spPr>
        <p:txBody>
          <a:bodyPr>
            <a:normAutofit fontScale="40000" lnSpcReduction="20000"/>
          </a:bodyPr>
          <a:lstStyle/>
          <a:p>
            <a:r>
              <a:rPr lang="en-AU" dirty="0"/>
              <a:t> </a:t>
            </a:r>
            <a:endParaRPr lang="en-US" dirty="0"/>
          </a:p>
          <a:p>
            <a:pPr lvl="0"/>
            <a:r>
              <a:rPr lang="en-AU" sz="3700" dirty="0"/>
              <a:t>Three GCN layers </a:t>
            </a:r>
            <a:endParaRPr lang="en-US" sz="3700" dirty="0"/>
          </a:p>
          <a:p>
            <a:pPr lvl="0"/>
            <a:r>
              <a:rPr lang="en-AU" sz="3700" dirty="0"/>
              <a:t>Input Size: 1433; Hidden size: 32 and 16 </a:t>
            </a:r>
            <a:endParaRPr lang="en-US" sz="3700" dirty="0"/>
          </a:p>
          <a:p>
            <a:pPr lvl="0"/>
            <a:r>
              <a:rPr lang="en-AU" sz="3700" dirty="0"/>
              <a:t>Output size: 7</a:t>
            </a:r>
            <a:endParaRPr lang="en-US" sz="3700" dirty="0"/>
          </a:p>
          <a:p>
            <a:pPr lvl="0"/>
            <a:r>
              <a:rPr lang="en-AU" sz="3700" dirty="0"/>
              <a:t>Optimizer: Adam </a:t>
            </a:r>
            <a:endParaRPr lang="en-US" sz="3700" dirty="0"/>
          </a:p>
          <a:p>
            <a:pPr lvl="0"/>
            <a:r>
              <a:rPr lang="en-AU" sz="3700" dirty="0"/>
              <a:t>Learning Rate: le-3</a:t>
            </a:r>
            <a:endParaRPr lang="en-US" sz="3700" dirty="0"/>
          </a:p>
          <a:p>
            <a:pPr lvl="0"/>
            <a:r>
              <a:rPr lang="en-AU" sz="3700" dirty="0"/>
              <a:t>Activation function: relu</a:t>
            </a:r>
            <a:endParaRPr lang="en-US" sz="3700" dirty="0"/>
          </a:p>
          <a:p>
            <a:pPr lvl="0"/>
            <a:r>
              <a:rPr lang="en-AU" sz="3700" dirty="0"/>
              <a:t>Output Layer Activation function: SoftMax</a:t>
            </a:r>
            <a:endParaRPr lang="en-US" sz="3700" dirty="0"/>
          </a:p>
          <a:p>
            <a:pPr lvl="0"/>
            <a:r>
              <a:rPr lang="en-AU" sz="3700" dirty="0"/>
              <a:t>Loss Function: nll_loss</a:t>
            </a:r>
            <a:endParaRPr lang="en-US" sz="3700" dirty="0"/>
          </a:p>
          <a:p>
            <a:pPr lvl="0"/>
            <a:r>
              <a:rPr lang="en-AU" sz="3700" dirty="0"/>
              <a:t>Used NetworkX python package for studying and analysing the graph structure</a:t>
            </a:r>
            <a:endParaRPr lang="en-US" sz="3700" dirty="0"/>
          </a:p>
          <a:p>
            <a:pPr lvl="0"/>
            <a:r>
              <a:rPr lang="en-AU" sz="3700" dirty="0"/>
              <a:t>Number of Epochs: 300</a:t>
            </a:r>
            <a:endParaRPr lang="en-US" sz="3700" dirty="0"/>
          </a:p>
          <a:p>
            <a:pPr lvl="0"/>
            <a:r>
              <a:rPr lang="en-AU" sz="3700" dirty="0"/>
              <a:t>Metrics Used for model evaluation: Accuracy Score, F1 Score, Recall Score, Precision Score</a:t>
            </a:r>
            <a:endParaRPr lang="en-US" sz="37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7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380CF-19F4-4572-86B5-9474AD22F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 Used TNSE Dimensional reduction – For Visualization</a:t>
            </a:r>
            <a:br>
              <a:rPr lang="en-US" b="1" dirty="0"/>
            </a:br>
            <a:r>
              <a:rPr lang="en-US" b="1" dirty="0"/>
              <a:t>Epoch -0  v/s  Epoch-1000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37A2E4-A6FA-454B-B553-24F49AA88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3343" y="2266950"/>
            <a:ext cx="5599680" cy="3986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32F66-A1E7-42C0-86A1-F8CBF7D4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73" y="2357438"/>
            <a:ext cx="56102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8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1634-461A-4F3B-9945-D26770694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Visualization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077C8E-D2E0-4B46-BBD9-5B6742AE0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8028" y="2049235"/>
            <a:ext cx="4187799" cy="3986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ABE123-3421-4A4B-8F5C-02D0D7624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74" y="2146867"/>
            <a:ext cx="51435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DCF3E-2279-4885-99FE-6BEAF99B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D24AB5F-C7B5-4688-9323-EBB31256E4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143544"/>
              </p:ext>
            </p:extLst>
          </p:nvPr>
        </p:nvGraphicFramePr>
        <p:xfrm>
          <a:off x="602633" y="1905953"/>
          <a:ext cx="10983685" cy="823599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486871">
                  <a:extLst>
                    <a:ext uri="{9D8B030D-6E8A-4147-A177-3AD203B41FA5}">
                      <a16:colId xmlns:a16="http://schemas.microsoft.com/office/drawing/2014/main" val="3182858651"/>
                    </a:ext>
                  </a:extLst>
                </a:gridCol>
                <a:gridCol w="2178315">
                  <a:extLst>
                    <a:ext uri="{9D8B030D-6E8A-4147-A177-3AD203B41FA5}">
                      <a16:colId xmlns:a16="http://schemas.microsoft.com/office/drawing/2014/main" val="2680911671"/>
                    </a:ext>
                  </a:extLst>
                </a:gridCol>
                <a:gridCol w="2196739">
                  <a:extLst>
                    <a:ext uri="{9D8B030D-6E8A-4147-A177-3AD203B41FA5}">
                      <a16:colId xmlns:a16="http://schemas.microsoft.com/office/drawing/2014/main" val="3345817122"/>
                    </a:ext>
                  </a:extLst>
                </a:gridCol>
                <a:gridCol w="2072393">
                  <a:extLst>
                    <a:ext uri="{9D8B030D-6E8A-4147-A177-3AD203B41FA5}">
                      <a16:colId xmlns:a16="http://schemas.microsoft.com/office/drawing/2014/main" val="612933058"/>
                    </a:ext>
                  </a:extLst>
                </a:gridCol>
                <a:gridCol w="2049367">
                  <a:extLst>
                    <a:ext uri="{9D8B030D-6E8A-4147-A177-3AD203B41FA5}">
                      <a16:colId xmlns:a16="http://schemas.microsoft.com/office/drawing/2014/main" val="350814743"/>
                    </a:ext>
                  </a:extLst>
                </a:gridCol>
              </a:tblGrid>
              <a:tr h="372156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extLst>
                  <a:ext uri="{0D108BD9-81ED-4DB2-BD59-A6C34878D82A}">
                    <a16:rowId xmlns:a16="http://schemas.microsoft.com/office/drawing/2014/main" val="387647386"/>
                  </a:ext>
                </a:extLst>
              </a:tr>
              <a:tr h="26464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GCN (500 epochs)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 nodes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extLst>
                  <a:ext uri="{0D108BD9-81ED-4DB2-BD59-A6C34878D82A}">
                    <a16:rowId xmlns:a16="http://schemas.microsoft.com/office/drawing/2014/main" val="2443147495"/>
                  </a:ext>
                </a:extLst>
              </a:tr>
              <a:tr h="198484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GCN (500 epochs)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0.6278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extLst>
                  <a:ext uri="{0D108BD9-81ED-4DB2-BD59-A6C34878D82A}">
                    <a16:rowId xmlns:a16="http://schemas.microsoft.com/office/drawing/2014/main" val="4228105796"/>
                  </a:ext>
                </a:extLst>
              </a:tr>
              <a:tr h="52929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3GCN-layers (1500 epochs)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Dropout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data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 nodes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extLst>
                  <a:ext uri="{0D108BD9-81ED-4DB2-BD59-A6C34878D82A}">
                    <a16:rowId xmlns:a16="http://schemas.microsoft.com/office/drawing/2014/main" val="3063284141"/>
                  </a:ext>
                </a:extLst>
              </a:tr>
              <a:tr h="595451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3GCN-layers (1500 epochs)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Dropout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 nodes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extLst>
                  <a:ext uri="{0D108BD9-81ED-4DB2-BD59-A6C34878D82A}">
                    <a16:rowId xmlns:a16="http://schemas.microsoft.com/office/drawing/2014/main" val="2336548149"/>
                  </a:ext>
                </a:extLst>
              </a:tr>
              <a:tr h="595451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3GCN-layers (1500 epochs)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Dropout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 nodes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extLst>
                  <a:ext uri="{0D108BD9-81ED-4DB2-BD59-A6C34878D82A}">
                    <a16:rowId xmlns:a16="http://schemas.microsoft.com/office/drawing/2014/main" val="1236062056"/>
                  </a:ext>
                </a:extLst>
              </a:tr>
              <a:tr h="52929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3GCN-layers (1000 epochs)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data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 nodes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extLst>
                  <a:ext uri="{0D108BD9-81ED-4DB2-BD59-A6C34878D82A}">
                    <a16:rowId xmlns:a16="http://schemas.microsoft.com/office/drawing/2014/main" val="2945430056"/>
                  </a:ext>
                </a:extLst>
              </a:tr>
              <a:tr h="52929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3GCN-layers (1000 epochs)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 nodes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extLst>
                  <a:ext uri="{0D108BD9-81ED-4DB2-BD59-A6C34878D82A}">
                    <a16:rowId xmlns:a16="http://schemas.microsoft.com/office/drawing/2014/main" val="1022310982"/>
                  </a:ext>
                </a:extLst>
              </a:tr>
              <a:tr h="595451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3GCN-layers (1000 epochs)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data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 nodes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0.7833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7216" marR="37216" marT="0" marB="0"/>
                </a:tc>
                <a:extLst>
                  <a:ext uri="{0D108BD9-81ED-4DB2-BD59-A6C34878D82A}">
                    <a16:rowId xmlns:a16="http://schemas.microsoft.com/office/drawing/2014/main" val="4229754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06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47F7-E5D3-45C3-AE23-72B8BC24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1DA32-5788-4A03-BAAC-7A17A958C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on graphs is a difficult task due to the highly complex, but also informative graph structure.</a:t>
            </a:r>
          </a:p>
          <a:p>
            <a:r>
              <a:rPr lang="en-US" dirty="0"/>
              <a:t>GCNs are a very powerful neural network architecture for machine learning on graphs. </a:t>
            </a:r>
          </a:p>
          <a:p>
            <a:r>
              <a:rPr lang="en-US" dirty="0"/>
              <a:t>In fact, they are so powerful that even </a:t>
            </a:r>
            <a:r>
              <a:rPr lang="en-US" i="1" dirty="0"/>
              <a:t>a randomly initiated 2-layer GCN</a:t>
            </a:r>
            <a:r>
              <a:rPr lang="en-US" dirty="0"/>
              <a:t> can produce useful feature representations of nodes in networks.</a:t>
            </a:r>
          </a:p>
          <a:p>
            <a:r>
              <a:rPr lang="en-US" dirty="0"/>
              <a:t>Not just limited to node classification but has many other real world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2776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Why GCN ?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26571" y="1980519"/>
            <a:ext cx="5496607" cy="4327071"/>
          </a:xfrm>
        </p:spPr>
        <p:txBody>
          <a:bodyPr>
            <a:normAutofit/>
          </a:bodyPr>
          <a:lstStyle/>
          <a:p>
            <a:r>
              <a:rPr lang="en-US" dirty="0"/>
              <a:t>If we have a lot of data in a form of graph, how will we get this kind of graph structure into some kind of deep learning architecture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Today, lots of learning tasks require dealing with graph data which contains rich relation information among elements.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Many system requires that a model learns from graph inputs.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C44257-761D-4627-AB97-C2359BE09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566" y="2205716"/>
            <a:ext cx="5376863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5E58-AF72-4D90-95D5-A14BF430C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Structured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DF8E0A-BA42-4F60-B655-63F574CEC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086" y="2190750"/>
            <a:ext cx="8893628" cy="42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0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80DE-ECA9-4617-BFBF-BA1AF3D9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2EF91-7162-482D-8749-45525FA1E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application areas for GCN could be :</a:t>
            </a:r>
          </a:p>
          <a:p>
            <a:r>
              <a:rPr lang="en-US" dirty="0"/>
              <a:t>Node classification or link prediction. </a:t>
            </a:r>
          </a:p>
          <a:p>
            <a:r>
              <a:rPr lang="en-US" dirty="0"/>
              <a:t>Examples: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Facebook ego network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Fraud detection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Social networks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World -wide-web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knowledge graphs 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GCN are not just to classify or make predictions but can also be used to produce graphs. </a:t>
            </a:r>
          </a:p>
        </p:txBody>
      </p:sp>
    </p:spTree>
    <p:extLst>
      <p:ext uri="{BB962C8B-B14F-4D97-AF65-F5344CB8AC3E}">
        <p14:creationId xmlns:p14="http://schemas.microsoft.com/office/powerpoint/2010/main" val="147257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3584B-BF9A-47E0-B682-B4BBD606C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Not CNN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AEB17-0F1F-4B38-A47C-BD34E3C39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motivation for graph neural network goes back to convolutional neural network. </a:t>
            </a:r>
          </a:p>
          <a:p>
            <a:r>
              <a:rPr lang="en-US" dirty="0"/>
              <a:t>CNN’s can only operate on regular Euclidean data like images and text while these data structures can be regarded as instances of graphs. </a:t>
            </a:r>
          </a:p>
          <a:p>
            <a:r>
              <a:rPr lang="en-US" dirty="0"/>
              <a:t>Unlike standard neural networks, graph neural networks retain a state that can represent information from its neighborhood with arbitrary depth. </a:t>
            </a:r>
          </a:p>
        </p:txBody>
      </p:sp>
    </p:spTree>
    <p:extLst>
      <p:ext uri="{BB962C8B-B14F-4D97-AF65-F5344CB8AC3E}">
        <p14:creationId xmlns:p14="http://schemas.microsoft.com/office/powerpoint/2010/main" val="140852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7BAB7-ACD6-4F44-A4AB-F93C4303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Graph Convolution Network - GCN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5B65-8DE6-4540-9D71-FBFAD75A7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GCNs are a very powerful neural network architecture for machine learning on graphs. </a:t>
            </a:r>
          </a:p>
          <a:p>
            <a:r>
              <a:rPr lang="en-US" dirty="0"/>
              <a:t>In fact, they are so powerful that even </a:t>
            </a:r>
            <a:r>
              <a:rPr lang="en-US" i="1" dirty="0"/>
              <a:t>a randomly initiated 2-layer GCN </a:t>
            </a:r>
            <a:r>
              <a:rPr lang="en-US" dirty="0"/>
              <a:t>can produce useful feature representations of nodes in networks. A graph convolutional network (GCN) is a neural network that operates on graphs. </a:t>
            </a:r>
          </a:p>
          <a:p>
            <a:pPr marL="0" indent="0">
              <a:buNone/>
            </a:pPr>
            <a:r>
              <a:rPr lang="en-US" dirty="0"/>
              <a:t>Given a graph </a:t>
            </a:r>
            <a:r>
              <a:rPr lang="en-US" i="1" dirty="0"/>
              <a:t>G = (V, E)</a:t>
            </a:r>
            <a:r>
              <a:rPr lang="en-US" dirty="0"/>
              <a:t>, a GCN takes as input: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input feature matrix </a:t>
            </a:r>
            <a:r>
              <a:rPr lang="en-US" i="1" dirty="0"/>
              <a:t>N × F⁰ </a:t>
            </a:r>
            <a:r>
              <a:rPr lang="en-US" dirty="0"/>
              <a:t>feature matrix, </a:t>
            </a:r>
            <a:r>
              <a:rPr lang="en-US" b="1" i="1" dirty="0"/>
              <a:t>X, </a:t>
            </a:r>
            <a:r>
              <a:rPr lang="en-US" dirty="0"/>
              <a:t>where </a:t>
            </a:r>
            <a:r>
              <a:rPr lang="en-US" i="1" dirty="0"/>
              <a:t>N </a:t>
            </a:r>
            <a:r>
              <a:rPr lang="en-US" dirty="0"/>
              <a:t>is the number of nodes and </a:t>
            </a:r>
            <a:r>
              <a:rPr lang="en-US" i="1" dirty="0"/>
              <a:t>F⁰ </a:t>
            </a:r>
            <a:r>
              <a:rPr lang="en-US" dirty="0"/>
              <a:t>is the number of input features for each node, and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i="1" dirty="0"/>
              <a:t>N </a:t>
            </a:r>
            <a:r>
              <a:rPr lang="en-US" dirty="0"/>
              <a:t>× </a:t>
            </a:r>
            <a:r>
              <a:rPr lang="en-US" i="1" dirty="0"/>
              <a:t>N </a:t>
            </a:r>
            <a:r>
              <a:rPr lang="en-US" dirty="0"/>
              <a:t>matrix representation of the graph structure such as the adjacency        matrix </a:t>
            </a:r>
            <a:r>
              <a:rPr lang="en-US" b="1" i="1" dirty="0"/>
              <a:t>A </a:t>
            </a:r>
            <a:r>
              <a:rPr lang="en-US" dirty="0"/>
              <a:t>of G. [1]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94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5845-86DB-413A-B2B1-F85B2479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the figure below illustrates a 2-dimensional representation of each node in a network produced by such a GCN.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B931A-7A6C-45B2-BB80-A056732AE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4832F-0859-4495-BC79-B3B9477D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228" y="2814637"/>
            <a:ext cx="7077755" cy="242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6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EAFB-7E6B-492A-B5E4-719C18688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classification with graph convolutional network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F556E0-5F53-4221-A759-75EA2CEC1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029" y="2266500"/>
            <a:ext cx="9864271" cy="383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9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D02F-835C-405B-8F11-9CECD4F9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GCN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F49C7-7F41-43ED-8292-64460D21B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using PyTorch Library - Facebook</a:t>
            </a:r>
          </a:p>
          <a:p>
            <a:r>
              <a:rPr lang="en-US" dirty="0"/>
              <a:t>Deep Graph Library (DGL)</a:t>
            </a:r>
          </a:p>
          <a:p>
            <a:r>
              <a:rPr lang="en-US" dirty="0"/>
              <a:t>DGL is a Python package dedicated to deep learning on graphs, built atop existing tensor DL frameworks (e.g. Pytorch, MXNet) and simplifying the implementation of graph-based neural networks.</a:t>
            </a:r>
          </a:p>
          <a:p>
            <a:r>
              <a:rPr lang="en-US" dirty="0"/>
              <a:t>Networkx</a:t>
            </a:r>
          </a:p>
          <a:p>
            <a:r>
              <a:rPr lang="en-US" dirty="0"/>
              <a:t>DGLGraph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4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1510</TotalTime>
  <Words>808</Words>
  <Application>Microsoft Office PowerPoint</Application>
  <PresentationFormat>Widescreen</PresentationFormat>
  <Paragraphs>187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Symbol</vt:lpstr>
      <vt:lpstr>Times New Roman</vt:lpstr>
      <vt:lpstr>Wingdings</vt:lpstr>
      <vt:lpstr>Educational subjects 16x9</vt:lpstr>
      <vt:lpstr> Deep Learning on Graphs with   Graph Convolutional Network</vt:lpstr>
      <vt:lpstr>Why GCN ?</vt:lpstr>
      <vt:lpstr>Graph Structured Data</vt:lpstr>
      <vt:lpstr>Applications</vt:lpstr>
      <vt:lpstr>Why Not CNN ?</vt:lpstr>
      <vt:lpstr>Graph Convolution Network - GCN</vt:lpstr>
      <vt:lpstr>For example, the figure below illustrates a 2-dimensional representation of each node in a network produced by such a GCN. </vt:lpstr>
      <vt:lpstr>Semi-supervised classification with graph convolutional network </vt:lpstr>
      <vt:lpstr>Implementation of GCN</vt:lpstr>
      <vt:lpstr>Step Followed to implement GCN</vt:lpstr>
      <vt:lpstr> Graph neural network in DGL to classify nodes in a graph             Creating and Implementing Graph from Scratch</vt:lpstr>
      <vt:lpstr> “Zachary’s karate club” problem</vt:lpstr>
      <vt:lpstr> Results</vt:lpstr>
      <vt:lpstr>GCN Implementation – Cora dataset</vt:lpstr>
      <vt:lpstr>4.2.1 Experimental Settings </vt:lpstr>
      <vt:lpstr> Used TNSE Dimensional reduction – For Visualization Epoch -0  v/s  Epoch-1000 </vt:lpstr>
      <vt:lpstr>3D Visualization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Convolutional Network</dc:title>
  <dc:creator>Himanshu Chauhan</dc:creator>
  <cp:lastModifiedBy>Himanshu Chauhan</cp:lastModifiedBy>
  <cp:revision>14</cp:revision>
  <dcterms:created xsi:type="dcterms:W3CDTF">2019-04-28T18:32:49Z</dcterms:created>
  <dcterms:modified xsi:type="dcterms:W3CDTF">2019-04-29T19:43:39Z</dcterms:modified>
</cp:coreProperties>
</file>